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4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1" d="100"/>
          <a:sy n="61" d="100"/>
        </p:scale>
        <p:origin x="8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342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94112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3740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48995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58898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33809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47659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2512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890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873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169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958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3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67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739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779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84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98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8C324-0695-4A3F-9936-DCDFC230BF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3920359"/>
            <a:ext cx="8825658" cy="1912882"/>
          </a:xfrm>
        </p:spPr>
        <p:txBody>
          <a:bodyPr>
            <a:normAutofit fontScale="90000"/>
          </a:bodyPr>
          <a:lstStyle/>
          <a:p>
            <a:br>
              <a:rPr lang="es-ES" dirty="0"/>
            </a:br>
            <a:br>
              <a:rPr lang="es-ES" dirty="0"/>
            </a:br>
            <a:r>
              <a:rPr lang="es-ES" b="1" dirty="0">
                <a:latin typeface="Bahnschrift Light Condensed" panose="020B0502040204020203" pitchFamily="34" charset="0"/>
              </a:rPr>
              <a:t>EVOLUCIÓN PARO MADRID 2020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F4A139F-A71B-4FA3-8EE1-1B8C3A806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338" y="897738"/>
            <a:ext cx="6327227" cy="3968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232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847AE353-3852-4DD5-A423-7DCFDC3CC2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r>
              <a:rPr lang="es-ES" sz="40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Objetivo Profesional 1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912858E-F503-4F5A-BF9A-9BF12731671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05104" y="528145"/>
            <a:ext cx="7651660" cy="580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421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F37D772-80C8-469B-96EF-FE346D5F1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679" y="409903"/>
            <a:ext cx="7468642" cy="5729162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BB3C73D1-466F-452F-B222-6BCFB57D28C6}"/>
              </a:ext>
            </a:extLst>
          </p:cNvPr>
          <p:cNvSpPr txBox="1"/>
          <p:nvPr/>
        </p:nvSpPr>
        <p:spPr>
          <a:xfrm>
            <a:off x="178675" y="2644170"/>
            <a:ext cx="263809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dirty="0">
                <a:solidFill>
                  <a:schemeClr val="accent6">
                    <a:lumMod val="50000"/>
                  </a:schemeClr>
                </a:solidFill>
              </a:rPr>
              <a:t>Objetivo Profesional 2</a:t>
            </a:r>
          </a:p>
        </p:txBody>
      </p:sp>
    </p:spTree>
    <p:extLst>
      <p:ext uri="{BB962C8B-B14F-4D97-AF65-F5344CB8AC3E}">
        <p14:creationId xmlns:p14="http://schemas.microsoft.com/office/powerpoint/2010/main" val="3885181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60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45A9E557-F8AF-48CC-9D2F-9787C0CE1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>
                <a:solidFill>
                  <a:srgbClr val="FFFFFF"/>
                </a:solidFill>
              </a:rPr>
              <a:t>Objetivo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Profesional</a:t>
            </a:r>
            <a:r>
              <a:rPr lang="en-US" sz="3600" dirty="0">
                <a:solidFill>
                  <a:srgbClr val="FFFFFF"/>
                </a:solidFill>
              </a:rPr>
              <a:t> 3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22BFEDFA-B132-4B77-BFB1-8519A8CF30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58" r="3222"/>
          <a:stretch/>
        </p:blipFill>
        <p:spPr>
          <a:xfrm>
            <a:off x="6774511" y="480060"/>
            <a:ext cx="4929808" cy="5897880"/>
          </a:xfrm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8743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B7B2D7-28D3-425B-A371-8A1E7DDCDB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345324"/>
            <a:ext cx="8825658" cy="4529959"/>
          </a:xfrm>
        </p:spPr>
        <p:txBody>
          <a:bodyPr/>
          <a:lstStyle/>
          <a:p>
            <a:r>
              <a:rPr lang="es-ES" dirty="0">
                <a:latin typeface="Bahnschrift Condensed" panose="020B0502040204020203" pitchFamily="34" charset="0"/>
              </a:rPr>
              <a:t> ¿Ha influido el covid-19 en el paro en Madrid?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ECDC856-1DAB-4FA0-85B0-A85FCB47A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1067" y="765452"/>
            <a:ext cx="4109546" cy="295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93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>
            <a:extLst>
              <a:ext uri="{FF2B5EF4-FFF2-40B4-BE49-F238E27FC236}">
                <a16:creationId xmlns:a16="http://schemas.microsoft.com/office/drawing/2014/main" id="{E67E5FAF-7842-4E87-ADF2-97CD1D67064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292772" y="1753768"/>
            <a:ext cx="5633545" cy="4289680"/>
            <a:chOff x="1317" y="550"/>
            <a:chExt cx="5046" cy="3197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5846DDDB-CB4B-4744-9172-EED867F94429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317" y="550"/>
              <a:ext cx="5046" cy="31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5DCB5BDE-FC38-4040-B940-3B5CF580C4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7" y="550"/>
              <a:ext cx="5050" cy="3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B1127C01-E25A-4FF1-99FE-12D432339A8A}"/>
              </a:ext>
            </a:extLst>
          </p:cNvPr>
          <p:cNvSpPr txBox="1"/>
          <p:nvPr/>
        </p:nvSpPr>
        <p:spPr>
          <a:xfrm>
            <a:off x="2617077" y="99774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        EVOLUCIÓN PARO MADRID  Ene-Jun 2020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03DD86C-1BC7-49F3-8660-2B9C4C0B0369}"/>
              </a:ext>
            </a:extLst>
          </p:cNvPr>
          <p:cNvSpPr txBox="1"/>
          <p:nvPr/>
        </p:nvSpPr>
        <p:spPr>
          <a:xfrm>
            <a:off x="7357240" y="2266955"/>
            <a:ext cx="309004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Nº</a:t>
            </a:r>
            <a:r>
              <a:rPr lang="es-ES" dirty="0">
                <a:solidFill>
                  <a:schemeClr val="bg1"/>
                </a:solidFill>
              </a:rPr>
              <a:t> de inscripciones por mes	</a:t>
            </a:r>
          </a:p>
          <a:p>
            <a:r>
              <a:rPr lang="es-ES" dirty="0">
                <a:solidFill>
                  <a:schemeClr val="bg1"/>
                </a:solidFill>
              </a:rPr>
              <a:t>2020-01-01	1186</a:t>
            </a:r>
          </a:p>
          <a:p>
            <a:r>
              <a:rPr lang="es-ES" dirty="0">
                <a:solidFill>
                  <a:schemeClr val="bg1"/>
                </a:solidFill>
              </a:rPr>
              <a:t>2020-02-01	1513</a:t>
            </a:r>
          </a:p>
          <a:p>
            <a:r>
              <a:rPr lang="es-ES" dirty="0">
                <a:solidFill>
                  <a:schemeClr val="bg1"/>
                </a:solidFill>
              </a:rPr>
              <a:t>2020-03-01	829</a:t>
            </a:r>
          </a:p>
          <a:p>
            <a:r>
              <a:rPr lang="es-ES" dirty="0">
                <a:solidFill>
                  <a:schemeClr val="bg1"/>
                </a:solidFill>
              </a:rPr>
              <a:t>2020-04-01	771</a:t>
            </a:r>
          </a:p>
          <a:p>
            <a:r>
              <a:rPr lang="es-ES" dirty="0">
                <a:solidFill>
                  <a:schemeClr val="bg1"/>
                </a:solidFill>
              </a:rPr>
              <a:t>2020-05-01	823</a:t>
            </a:r>
          </a:p>
          <a:p>
            <a:r>
              <a:rPr lang="es-ES" dirty="0">
                <a:solidFill>
                  <a:schemeClr val="bg1"/>
                </a:solidFill>
              </a:rPr>
              <a:t>2020-06-01	755</a:t>
            </a:r>
          </a:p>
        </p:txBody>
      </p:sp>
    </p:spTree>
    <p:extLst>
      <p:ext uri="{BB962C8B-B14F-4D97-AF65-F5344CB8AC3E}">
        <p14:creationId xmlns:p14="http://schemas.microsoft.com/office/powerpoint/2010/main" val="1475355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8A2C13A-80B5-408A-9FE4-4268927C62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1889" y="650338"/>
            <a:ext cx="4256689" cy="505800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Evolución paro Madrid 2019</a:t>
            </a:r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9928162A-99C3-4EA6-BB85-0D40AF98E7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168458"/>
              </p:ext>
            </p:extLst>
          </p:nvPr>
        </p:nvGraphicFramePr>
        <p:xfrm>
          <a:off x="4204137" y="2459420"/>
          <a:ext cx="6726621" cy="3414384"/>
        </p:xfrm>
        <a:graphic>
          <a:graphicData uri="http://schemas.openxmlformats.org/drawingml/2006/table">
            <a:tbl>
              <a:tblPr/>
              <a:tblGrid>
                <a:gridCol w="5444360">
                  <a:extLst>
                    <a:ext uri="{9D8B030D-6E8A-4147-A177-3AD203B41FA5}">
                      <a16:colId xmlns:a16="http://schemas.microsoft.com/office/drawing/2014/main" val="1024010446"/>
                    </a:ext>
                  </a:extLst>
                </a:gridCol>
                <a:gridCol w="1282261">
                  <a:extLst>
                    <a:ext uri="{9D8B030D-6E8A-4147-A177-3AD203B41FA5}">
                      <a16:colId xmlns:a16="http://schemas.microsoft.com/office/drawing/2014/main" val="3666448758"/>
                    </a:ext>
                  </a:extLst>
                </a:gridCol>
              </a:tblGrid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2019-01-01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>
                          <a:solidFill>
                            <a:schemeClr val="bg1"/>
                          </a:solidFill>
                          <a:effectLst/>
                        </a:rPr>
                        <a:t>1263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8246868"/>
                  </a:ext>
                </a:extLst>
              </a:tr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2019-02-01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>
                          <a:solidFill>
                            <a:schemeClr val="bg1"/>
                          </a:solidFill>
                          <a:effectLst/>
                        </a:rPr>
                        <a:t>1654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838617"/>
                  </a:ext>
                </a:extLst>
              </a:tr>
              <a:tr h="251743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2019-03-01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1809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389728"/>
                  </a:ext>
                </a:extLst>
              </a:tr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2019-04-01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1538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0008259"/>
                  </a:ext>
                </a:extLst>
              </a:tr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2019-05-01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1338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0313662"/>
                  </a:ext>
                </a:extLst>
              </a:tr>
              <a:tr h="238975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2019-06-01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1154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5534036"/>
                  </a:ext>
                </a:extLst>
              </a:tr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2019-07-01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1076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9295620"/>
                  </a:ext>
                </a:extLst>
              </a:tr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2019-08-01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784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9962500"/>
                  </a:ext>
                </a:extLst>
              </a:tr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2019-09-01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1342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8282825"/>
                  </a:ext>
                </a:extLst>
              </a:tr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>
                          <a:solidFill>
                            <a:schemeClr val="bg1"/>
                          </a:solidFill>
                          <a:effectLst/>
                        </a:rPr>
                        <a:t>2019-10-01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1915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583487"/>
                  </a:ext>
                </a:extLst>
              </a:tr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2019-11-01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1588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2985249"/>
                  </a:ext>
                </a:extLst>
              </a:tr>
              <a:tr h="211959"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2019-12-01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400" b="0" dirty="0">
                          <a:solidFill>
                            <a:schemeClr val="bg1"/>
                          </a:solidFill>
                          <a:effectLst/>
                        </a:rPr>
                        <a:t>1294</a:t>
                      </a:r>
                    </a:p>
                  </a:txBody>
                  <a:tcPr marL="71173" marR="71173" marT="35586" marB="3558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9845895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EFC60524-BF6A-42AD-8589-DD8CEA3C86B0}"/>
              </a:ext>
            </a:extLst>
          </p:cNvPr>
          <p:cNvSpPr txBox="1"/>
          <p:nvPr/>
        </p:nvSpPr>
        <p:spPr>
          <a:xfrm>
            <a:off x="7924798" y="1849820"/>
            <a:ext cx="33422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Nº</a:t>
            </a:r>
            <a:r>
              <a:rPr lang="es-ES" dirty="0">
                <a:solidFill>
                  <a:schemeClr val="bg1"/>
                </a:solidFill>
              </a:rPr>
              <a:t> de inscripciones por mes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63FCB98-7775-467A-BE75-4F8C49B37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92" y="1376476"/>
            <a:ext cx="6978869" cy="452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70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651CC-34F6-452E-9FD9-1E65BC630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4929" y="945931"/>
            <a:ext cx="4522161" cy="1303282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1" i="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Paro clasificado por género 2020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94F8032-AD6F-48BB-A7C7-5A095A670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64" y="2106760"/>
            <a:ext cx="4986236" cy="349239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D8167CCD-2F55-4CFB-B14D-D2279A5A5A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3042683"/>
              </p:ext>
            </p:extLst>
          </p:nvPr>
        </p:nvGraphicFramePr>
        <p:xfrm>
          <a:off x="7205764" y="2249213"/>
          <a:ext cx="3917848" cy="3571483"/>
        </p:xfrm>
        <a:graphic>
          <a:graphicData uri="http://schemas.openxmlformats.org/drawingml/2006/table">
            <a:tbl>
              <a:tblPr/>
              <a:tblGrid>
                <a:gridCol w="2255122">
                  <a:extLst>
                    <a:ext uri="{9D8B030D-6E8A-4147-A177-3AD203B41FA5}">
                      <a16:colId xmlns:a16="http://schemas.microsoft.com/office/drawing/2014/main" val="754499364"/>
                    </a:ext>
                  </a:extLst>
                </a:gridCol>
                <a:gridCol w="1016924">
                  <a:extLst>
                    <a:ext uri="{9D8B030D-6E8A-4147-A177-3AD203B41FA5}">
                      <a16:colId xmlns:a16="http://schemas.microsoft.com/office/drawing/2014/main" val="2568107436"/>
                    </a:ext>
                  </a:extLst>
                </a:gridCol>
                <a:gridCol w="645802">
                  <a:extLst>
                    <a:ext uri="{9D8B030D-6E8A-4147-A177-3AD203B41FA5}">
                      <a16:colId xmlns:a16="http://schemas.microsoft.com/office/drawing/2014/main" val="3275610956"/>
                    </a:ext>
                  </a:extLst>
                </a:gridCol>
              </a:tblGrid>
              <a:tr h="401346"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b="1">
                          <a:effectLst/>
                        </a:rPr>
                        <a:t>Fecha de Inscripción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b="1">
                          <a:effectLst/>
                        </a:rPr>
                        <a:t>Género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s-ES" sz="1300" b="1">
                        <a:effectLst/>
                      </a:endParaRP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021304"/>
                  </a:ext>
                </a:extLst>
              </a:tr>
              <a:tr h="247706">
                <a:tc rowSpan="2">
                  <a:txBody>
                    <a:bodyPr/>
                    <a:lstStyle/>
                    <a:p>
                      <a:pPr algn="r" fontAlgn="t"/>
                      <a:r>
                        <a:rPr lang="es-ES" sz="1300" b="1" dirty="0">
                          <a:effectLst/>
                        </a:rPr>
                        <a:t>2020-01-01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1300" b="1" dirty="0">
                          <a:solidFill>
                            <a:srgbClr val="00B0F0"/>
                          </a:solidFill>
                          <a:effectLst/>
                        </a:rPr>
                        <a:t>Hombre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dirty="0">
                          <a:effectLst/>
                        </a:rPr>
                        <a:t>478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4090278"/>
                  </a:ext>
                </a:extLst>
              </a:tr>
              <a:tr h="247706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b="1" dirty="0">
                          <a:effectLst/>
                        </a:rPr>
                        <a:t>Mujer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>
                          <a:effectLst/>
                        </a:rPr>
                        <a:t>708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6341275"/>
                  </a:ext>
                </a:extLst>
              </a:tr>
              <a:tr h="247706">
                <a:tc rowSpan="2">
                  <a:txBody>
                    <a:bodyPr/>
                    <a:lstStyle/>
                    <a:p>
                      <a:pPr algn="r" fontAlgn="t"/>
                      <a:r>
                        <a:rPr lang="es-ES" sz="1300" b="1">
                          <a:effectLst/>
                        </a:rPr>
                        <a:t>2020-02-01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1300" b="1" dirty="0">
                          <a:solidFill>
                            <a:srgbClr val="00B0F0"/>
                          </a:solidFill>
                          <a:effectLst/>
                        </a:rPr>
                        <a:t>Hombre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dirty="0">
                          <a:effectLst/>
                        </a:rPr>
                        <a:t>549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0434652"/>
                  </a:ext>
                </a:extLst>
              </a:tr>
              <a:tr h="268139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b="1" dirty="0">
                          <a:effectLst/>
                        </a:rPr>
                        <a:t>Mujer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dirty="0">
                          <a:effectLst/>
                        </a:rPr>
                        <a:t>964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2398930"/>
                  </a:ext>
                </a:extLst>
              </a:tr>
              <a:tr h="247706">
                <a:tc rowSpan="2">
                  <a:txBody>
                    <a:bodyPr/>
                    <a:lstStyle/>
                    <a:p>
                      <a:pPr algn="r" fontAlgn="t"/>
                      <a:r>
                        <a:rPr lang="es-ES" sz="1300" b="1">
                          <a:effectLst/>
                        </a:rPr>
                        <a:t>2020-03-01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1300" b="1" dirty="0">
                          <a:solidFill>
                            <a:srgbClr val="00B0F0"/>
                          </a:solidFill>
                          <a:effectLst/>
                        </a:rPr>
                        <a:t>Hombre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dirty="0">
                          <a:effectLst/>
                        </a:rPr>
                        <a:t>287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5038884"/>
                  </a:ext>
                </a:extLst>
              </a:tr>
              <a:tr h="247706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b="1">
                          <a:effectLst/>
                        </a:rPr>
                        <a:t>Mujer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dirty="0">
                          <a:effectLst/>
                        </a:rPr>
                        <a:t>542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36537"/>
                  </a:ext>
                </a:extLst>
              </a:tr>
              <a:tr h="247706">
                <a:tc rowSpan="2">
                  <a:txBody>
                    <a:bodyPr/>
                    <a:lstStyle/>
                    <a:p>
                      <a:pPr algn="r" fontAlgn="t"/>
                      <a:r>
                        <a:rPr lang="es-ES" sz="1300" b="1">
                          <a:effectLst/>
                        </a:rPr>
                        <a:t>2020-04-01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1300" b="1" dirty="0">
                          <a:solidFill>
                            <a:srgbClr val="00B0F0"/>
                          </a:solidFill>
                          <a:effectLst/>
                        </a:rPr>
                        <a:t>Hombre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>
                          <a:effectLst/>
                        </a:rPr>
                        <a:t>269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5254515"/>
                  </a:ext>
                </a:extLst>
              </a:tr>
              <a:tr h="247706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b="1">
                          <a:effectLst/>
                        </a:rPr>
                        <a:t>Mujer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>
                          <a:effectLst/>
                        </a:rPr>
                        <a:t>502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835750"/>
                  </a:ext>
                </a:extLst>
              </a:tr>
              <a:tr h="247706">
                <a:tc rowSpan="2">
                  <a:txBody>
                    <a:bodyPr/>
                    <a:lstStyle/>
                    <a:p>
                      <a:pPr algn="r" fontAlgn="t"/>
                      <a:r>
                        <a:rPr lang="es-ES" sz="1300" b="1" dirty="0">
                          <a:effectLst/>
                        </a:rPr>
                        <a:t>2020-05-01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1300" b="1" dirty="0">
                          <a:solidFill>
                            <a:srgbClr val="00B0F0"/>
                          </a:solidFill>
                          <a:effectLst/>
                        </a:rPr>
                        <a:t>Hombre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dirty="0">
                          <a:effectLst/>
                        </a:rPr>
                        <a:t>313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0776195"/>
                  </a:ext>
                </a:extLst>
              </a:tr>
              <a:tr h="247706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b="1">
                          <a:effectLst/>
                        </a:rPr>
                        <a:t>Mujer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>
                          <a:effectLst/>
                        </a:rPr>
                        <a:t>510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3159825"/>
                  </a:ext>
                </a:extLst>
              </a:tr>
              <a:tr h="247706">
                <a:tc rowSpan="2">
                  <a:txBody>
                    <a:bodyPr/>
                    <a:lstStyle/>
                    <a:p>
                      <a:pPr algn="r" fontAlgn="t"/>
                      <a:r>
                        <a:rPr lang="es-ES" sz="1300" b="1" dirty="0">
                          <a:effectLst/>
                        </a:rPr>
                        <a:t>2020-06-01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1300" b="1" dirty="0">
                          <a:solidFill>
                            <a:srgbClr val="00B0F0"/>
                          </a:solidFill>
                          <a:effectLst/>
                        </a:rPr>
                        <a:t>Hombre</a:t>
                      </a:r>
                    </a:p>
                  </a:txBody>
                  <a:tcPr marL="65698" marR="65698" marT="32849" marB="3284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>
                          <a:effectLst/>
                        </a:rPr>
                        <a:t>202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8929576"/>
                  </a:ext>
                </a:extLst>
              </a:tr>
              <a:tr h="247706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b="1">
                          <a:effectLst/>
                        </a:rPr>
                        <a:t>Mujer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1300" dirty="0">
                          <a:effectLst/>
                        </a:rPr>
                        <a:t>553</a:t>
                      </a:r>
                    </a:p>
                  </a:txBody>
                  <a:tcPr marL="65698" marR="65698" marT="32849" marB="328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0972834"/>
                  </a:ext>
                </a:extLst>
              </a:tr>
            </a:tbl>
          </a:graphicData>
        </a:graphic>
      </p:graphicFrame>
      <p:sp>
        <p:nvSpPr>
          <p:cNvPr id="33" name="CuadroTexto 32">
            <a:extLst>
              <a:ext uri="{FF2B5EF4-FFF2-40B4-BE49-F238E27FC236}">
                <a16:creationId xmlns:a16="http://schemas.microsoft.com/office/drawing/2014/main" id="{F4DFD68B-A050-4944-8148-B20CC133A226}"/>
              </a:ext>
            </a:extLst>
          </p:cNvPr>
          <p:cNvSpPr txBox="1"/>
          <p:nvPr/>
        </p:nvSpPr>
        <p:spPr>
          <a:xfrm>
            <a:off x="1109764" y="494963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t"/>
            <a:r>
              <a:rPr lang="es-ES" sz="1800" b="1" dirty="0">
                <a:solidFill>
                  <a:srgbClr val="00B0F0"/>
                </a:solidFill>
                <a:effectLst/>
              </a:rPr>
              <a:t>Hombre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56ACE0C6-88AB-4C0F-A8DA-23E3E3598F2E}"/>
              </a:ext>
            </a:extLst>
          </p:cNvPr>
          <p:cNvSpPr txBox="1"/>
          <p:nvPr/>
        </p:nvSpPr>
        <p:spPr>
          <a:xfrm>
            <a:off x="798786" y="366829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ctr"/>
            <a:r>
              <a:rPr lang="es-ES" sz="1800" b="1" dirty="0">
                <a:solidFill>
                  <a:srgbClr val="FF0000"/>
                </a:solidFill>
                <a:effectLst/>
              </a:rPr>
              <a:t>Mujer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CA1C186A-2CA4-4F04-AF31-1A4212DC97F4}"/>
              </a:ext>
            </a:extLst>
          </p:cNvPr>
          <p:cNvSpPr txBox="1"/>
          <p:nvPr/>
        </p:nvSpPr>
        <p:spPr>
          <a:xfrm>
            <a:off x="6894786" y="367782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3779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696C07C2-FD9F-41D4-93E5-2D0F4E9C8241}"/>
              </a:ext>
            </a:extLst>
          </p:cNvPr>
          <p:cNvSpPr txBox="1"/>
          <p:nvPr/>
        </p:nvSpPr>
        <p:spPr>
          <a:xfrm>
            <a:off x="7183123" y="4959172"/>
            <a:ext cx="6458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2098</a:t>
            </a:r>
          </a:p>
        </p:txBody>
      </p:sp>
    </p:spTree>
    <p:extLst>
      <p:ext uri="{BB962C8B-B14F-4D97-AF65-F5344CB8AC3E}">
        <p14:creationId xmlns:p14="http://schemas.microsoft.com/office/powerpoint/2010/main" val="4158942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70165F-4EC7-40C4-8DB7-B272982C0A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4200">
                <a:solidFill>
                  <a:srgbClr val="EBEBEB"/>
                </a:solidFill>
              </a:rPr>
              <a:t>Paro clasificado por distrito 2020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5FE105A-06CF-4A03-92AC-2E5F6CDFF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802990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75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D6AD57-FF4A-415A-87EE-046E18510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0660" y="5188945"/>
            <a:ext cx="9217441" cy="7914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i="0" kern="1200" dirty="0">
                <a:solidFill>
                  <a:schemeClr val="accent6">
                    <a:lumMod val="40000"/>
                    <a:lumOff val="60000"/>
                  </a:schemeClr>
                </a:solidFill>
                <a:latin typeface="Abadi" panose="020B0604020202020204" pitchFamily="34" charset="0"/>
              </a:rPr>
              <a:t>Paro clasificado por </a:t>
            </a:r>
            <a:r>
              <a:rPr lang="en-US" sz="4400" b="1" i="0" kern="12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Abadi" panose="020B0604020202020204" pitchFamily="34" charset="0"/>
              </a:rPr>
              <a:t>edad</a:t>
            </a:r>
            <a:endParaRPr lang="en-US" sz="4400" b="1" i="0" kern="1200" dirty="0">
              <a:solidFill>
                <a:schemeClr val="accent6">
                  <a:lumMod val="40000"/>
                  <a:lumOff val="60000"/>
                </a:schemeClr>
              </a:solidFill>
              <a:latin typeface="Abadi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FFD1629-DCB1-4A3F-95E7-F0719DB44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118" y="742030"/>
            <a:ext cx="6650764" cy="4446915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5E398201-6E50-4C68-AC04-D3F09E7173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562070"/>
              </p:ext>
            </p:extLst>
          </p:nvPr>
        </p:nvGraphicFramePr>
        <p:xfrm>
          <a:off x="0" y="877627"/>
          <a:ext cx="4318612" cy="4017258"/>
        </p:xfrm>
        <a:graphic>
          <a:graphicData uri="http://schemas.openxmlformats.org/drawingml/2006/table">
            <a:tbl>
              <a:tblPr/>
              <a:tblGrid>
                <a:gridCol w="2060154">
                  <a:extLst>
                    <a:ext uri="{9D8B030D-6E8A-4147-A177-3AD203B41FA5}">
                      <a16:colId xmlns:a16="http://schemas.microsoft.com/office/drawing/2014/main" val="3738226448"/>
                    </a:ext>
                  </a:extLst>
                </a:gridCol>
                <a:gridCol w="2258458">
                  <a:extLst>
                    <a:ext uri="{9D8B030D-6E8A-4147-A177-3AD203B41FA5}">
                      <a16:colId xmlns:a16="http://schemas.microsoft.com/office/drawing/2014/main" val="2160253601"/>
                    </a:ext>
                  </a:extLst>
                </a:gridCol>
              </a:tblGrid>
              <a:tr h="669543">
                <a:tc>
                  <a:txBody>
                    <a:bodyPr/>
                    <a:lstStyle/>
                    <a:p>
                      <a:pPr algn="r" fontAlgn="ctr"/>
                      <a:r>
                        <a:rPr lang="es-ES" b="1">
                          <a:effectLst/>
                        </a:rPr>
                        <a:t>1527</a:t>
                      </a:r>
                      <a:endParaRPr lang="es-E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dirty="0">
                          <a:effectLst/>
                        </a:rPr>
                        <a:t>Entre 36 y 45 años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720249"/>
                  </a:ext>
                </a:extLst>
              </a:tr>
              <a:tr h="669543">
                <a:tc>
                  <a:txBody>
                    <a:bodyPr/>
                    <a:lstStyle/>
                    <a:p>
                      <a:pPr algn="r" fontAlgn="ctr"/>
                      <a:r>
                        <a:rPr lang="es-ES" b="1">
                          <a:effectLst/>
                        </a:rPr>
                        <a:t>1505</a:t>
                      </a:r>
                      <a:endParaRPr lang="es-E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dirty="0">
                          <a:effectLst/>
                        </a:rPr>
                        <a:t>Entre 46 y 55 años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379847"/>
                  </a:ext>
                </a:extLst>
              </a:tr>
              <a:tr h="669543">
                <a:tc>
                  <a:txBody>
                    <a:bodyPr/>
                    <a:lstStyle/>
                    <a:p>
                      <a:pPr algn="r" fontAlgn="ctr"/>
                      <a:r>
                        <a:rPr lang="es-ES" b="1">
                          <a:effectLst/>
                        </a:rPr>
                        <a:t>1338</a:t>
                      </a:r>
                      <a:endParaRPr lang="es-E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>
                          <a:effectLst/>
                        </a:rPr>
                        <a:t>Entre 26 y 35 años</a:t>
                      </a:r>
                      <a:endParaRPr lang="es-E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3119895"/>
                  </a:ext>
                </a:extLst>
              </a:tr>
              <a:tr h="669543">
                <a:tc>
                  <a:txBody>
                    <a:bodyPr/>
                    <a:lstStyle/>
                    <a:p>
                      <a:pPr algn="r" fontAlgn="ctr"/>
                      <a:r>
                        <a:rPr lang="es-ES" b="1">
                          <a:effectLst/>
                        </a:rPr>
                        <a:t>856</a:t>
                      </a:r>
                      <a:endParaRPr lang="es-E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>
                          <a:effectLst/>
                        </a:rPr>
                        <a:t>Menor de 25 años</a:t>
                      </a:r>
                      <a:endParaRPr lang="es-E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926460"/>
                  </a:ext>
                </a:extLst>
              </a:tr>
              <a:tr h="669543">
                <a:tc>
                  <a:txBody>
                    <a:bodyPr/>
                    <a:lstStyle/>
                    <a:p>
                      <a:pPr algn="r" fontAlgn="ctr"/>
                      <a:r>
                        <a:rPr lang="es-ES" b="1">
                          <a:effectLst/>
                        </a:rPr>
                        <a:t>625</a:t>
                      </a:r>
                      <a:endParaRPr lang="es-E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>
                          <a:effectLst/>
                        </a:rPr>
                        <a:t>Entre 56 y 65 años</a:t>
                      </a:r>
                      <a:endParaRPr lang="es-E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775746"/>
                  </a:ext>
                </a:extLst>
              </a:tr>
              <a:tr h="669543">
                <a:tc>
                  <a:txBody>
                    <a:bodyPr/>
                    <a:lstStyle/>
                    <a:p>
                      <a:pPr algn="r" fontAlgn="ctr"/>
                      <a:r>
                        <a:rPr lang="es-ES" b="1">
                          <a:effectLst/>
                        </a:rPr>
                        <a:t>26</a:t>
                      </a:r>
                      <a:endParaRPr lang="es-E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dirty="0">
                          <a:effectLst/>
                        </a:rPr>
                        <a:t>Mayor de 65 años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8826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89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B8911-9524-44E0-BB7C-0479C327A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1944415"/>
            <a:ext cx="4351025" cy="23332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Paro clasificado por procedencia 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62E6B4F8-C8E6-4829-870C-E58280E4F1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272503"/>
              </p:ext>
            </p:extLst>
          </p:nvPr>
        </p:nvGraphicFramePr>
        <p:xfrm>
          <a:off x="6526925" y="1266941"/>
          <a:ext cx="4510121" cy="4307595"/>
        </p:xfrm>
        <a:graphic>
          <a:graphicData uri="http://schemas.openxmlformats.org/drawingml/2006/table">
            <a:tbl>
              <a:tblPr/>
              <a:tblGrid>
                <a:gridCol w="1936613">
                  <a:extLst>
                    <a:ext uri="{9D8B030D-6E8A-4147-A177-3AD203B41FA5}">
                      <a16:colId xmlns:a16="http://schemas.microsoft.com/office/drawing/2014/main" val="2690589153"/>
                    </a:ext>
                  </a:extLst>
                </a:gridCol>
                <a:gridCol w="1576493">
                  <a:extLst>
                    <a:ext uri="{9D8B030D-6E8A-4147-A177-3AD203B41FA5}">
                      <a16:colId xmlns:a16="http://schemas.microsoft.com/office/drawing/2014/main" val="3486628662"/>
                    </a:ext>
                  </a:extLst>
                </a:gridCol>
                <a:gridCol w="997015">
                  <a:extLst>
                    <a:ext uri="{9D8B030D-6E8A-4147-A177-3AD203B41FA5}">
                      <a16:colId xmlns:a16="http://schemas.microsoft.com/office/drawing/2014/main" val="1721221796"/>
                    </a:ext>
                  </a:extLst>
                </a:gridCol>
              </a:tblGrid>
              <a:tr h="220852"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i="1" baseline="0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Fecha de Inscripción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i="1" dirty="0"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Nacionalidad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s-ES" sz="900" b="1">
                        <a:effectLst/>
                      </a:endParaRP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6129552"/>
                  </a:ext>
                </a:extLst>
              </a:tr>
              <a:tr h="220852">
                <a:tc rowSpan="3"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solidFill>
                            <a:schemeClr val="accent2"/>
                          </a:solidFill>
                          <a:effectLst/>
                        </a:rPr>
                        <a:t>2020-01-01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solidFill>
                            <a:schemeClr val="accent2"/>
                          </a:solidFill>
                          <a:effectLst/>
                        </a:rPr>
                        <a:t>Comunitaria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solidFill>
                            <a:schemeClr val="accent2"/>
                          </a:solidFill>
                          <a:effectLst/>
                        </a:rPr>
                        <a:t>57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5910613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2"/>
                          </a:solidFill>
                          <a:effectLst/>
                        </a:rPr>
                        <a:t>Española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solidFill>
                            <a:schemeClr val="accent2"/>
                          </a:solidFill>
                          <a:effectLst/>
                        </a:rPr>
                        <a:t>742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1398595"/>
                  </a:ext>
                </a:extLst>
              </a:tr>
              <a:tr h="332259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2"/>
                          </a:solidFill>
                          <a:effectLst/>
                        </a:rPr>
                        <a:t>Extracomunitaria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solidFill>
                            <a:schemeClr val="accent2"/>
                          </a:solidFill>
                          <a:effectLst/>
                        </a:rPr>
                        <a:t>387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8620645"/>
                  </a:ext>
                </a:extLst>
              </a:tr>
              <a:tr h="220852">
                <a:tc rowSpan="3"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2020-02-01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Comunitaria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75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4134698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Española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959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499179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Extracomunitaria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479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8714074"/>
                  </a:ext>
                </a:extLst>
              </a:tr>
              <a:tr h="220852">
                <a:tc rowSpan="3"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2020-03-01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Comunitaria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43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5004593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Española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562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142605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Extracomunitaria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224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7904699"/>
                  </a:ext>
                </a:extLst>
              </a:tr>
              <a:tr h="220852">
                <a:tc rowSpan="3"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2020-04-01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Comunitaria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29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3717671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Española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456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0629009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Extracomunitaria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effectLst/>
                        </a:rPr>
                        <a:t>286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3265463"/>
                  </a:ext>
                </a:extLst>
              </a:tr>
              <a:tr h="220852">
                <a:tc rowSpan="3"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solidFill>
                            <a:schemeClr val="accent2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2020-05-01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900" b="1">
                          <a:solidFill>
                            <a:schemeClr val="accent2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Comunitaria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solidFill>
                            <a:schemeClr val="accent2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31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0278920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2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Española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>
                          <a:solidFill>
                            <a:schemeClr val="accent2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588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916994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solidFill>
                            <a:schemeClr val="accent2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Extracomunitaria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solidFill>
                            <a:schemeClr val="accent2">
                              <a:lumMod val="20000"/>
                              <a:lumOff val="80000"/>
                            </a:schemeClr>
                          </a:solidFill>
                          <a:effectLst/>
                        </a:rPr>
                        <a:t>204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808964"/>
                  </a:ext>
                </a:extLst>
              </a:tr>
              <a:tr h="220852">
                <a:tc rowSpan="3">
                  <a:txBody>
                    <a:bodyPr/>
                    <a:lstStyle/>
                    <a:p>
                      <a:pPr algn="r" fontAlgn="t"/>
                      <a:r>
                        <a:rPr lang="es-ES" sz="900" b="1" dirty="0">
                          <a:effectLst/>
                        </a:rPr>
                        <a:t>2020-06-01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s-ES" sz="900" b="1">
                          <a:effectLst/>
                        </a:rPr>
                        <a:t>Comunitaria</a:t>
                      </a:r>
                    </a:p>
                  </a:txBody>
                  <a:tcPr marL="44951" marR="44951" marT="22476" marB="2247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>
                          <a:effectLst/>
                        </a:rPr>
                        <a:t>24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4883821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>
                          <a:effectLst/>
                        </a:rPr>
                        <a:t>Española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>
                          <a:effectLst/>
                        </a:rPr>
                        <a:t>609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0952835"/>
                  </a:ext>
                </a:extLst>
              </a:tr>
              <a:tr h="220852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b="1" dirty="0">
                          <a:effectLst/>
                        </a:rPr>
                        <a:t>Extracomunitaria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" sz="900" dirty="0">
                          <a:effectLst/>
                        </a:rPr>
                        <a:t>122</a:t>
                      </a:r>
                    </a:p>
                  </a:txBody>
                  <a:tcPr marL="44951" marR="44951" marT="22476" marB="224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38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71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8127AC-A899-4C92-AB79-A529B8FC67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endParaRPr lang="es-ES" dirty="0">
              <a:solidFill>
                <a:srgbClr val="EBEBEB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5BBFA62-4F1A-4C82-9B41-2158D3676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5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600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Sala de reuniones 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a de reuniones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</Words>
  <Application>Microsoft Office PowerPoint</Application>
  <PresentationFormat>Panorámica</PresentationFormat>
  <Paragraphs>135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Abadi</vt:lpstr>
      <vt:lpstr>Arial</vt:lpstr>
      <vt:lpstr>Bahnschrift Condensed</vt:lpstr>
      <vt:lpstr>Bahnschrift Light Condensed</vt:lpstr>
      <vt:lpstr>Century Gothic</vt:lpstr>
      <vt:lpstr>Wingdings 3</vt:lpstr>
      <vt:lpstr>Sala de reuniones Ion</vt:lpstr>
      <vt:lpstr>  EVOLUCIÓN PARO MADRID 2020 </vt:lpstr>
      <vt:lpstr> ¿Ha influido el covid-19 en el paro en Madrid?</vt:lpstr>
      <vt:lpstr>Presentación de PowerPoint</vt:lpstr>
      <vt:lpstr>Presentación de PowerPoint</vt:lpstr>
      <vt:lpstr>Paro clasificado por género 2020</vt:lpstr>
      <vt:lpstr>Paro clasificado por distrito 2020 </vt:lpstr>
      <vt:lpstr>Paro clasificado por edad</vt:lpstr>
      <vt:lpstr>Paro clasificado por procedencia </vt:lpstr>
      <vt:lpstr>Presentación de PowerPoint</vt:lpstr>
      <vt:lpstr>Objetivo Profesional 1</vt:lpstr>
      <vt:lpstr>Presentación de PowerPoint</vt:lpstr>
      <vt:lpstr>Objetivo Profesional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EVOLUCIÓN PARO MADRID 2020 </dc:title>
  <dc:creator>Alba Vargas</dc:creator>
  <cp:lastModifiedBy>Alba Vargas</cp:lastModifiedBy>
  <cp:revision>1</cp:revision>
  <dcterms:created xsi:type="dcterms:W3CDTF">2020-09-01T01:30:20Z</dcterms:created>
  <dcterms:modified xsi:type="dcterms:W3CDTF">2020-09-01T01:32:31Z</dcterms:modified>
</cp:coreProperties>
</file>

<file path=docProps/thumbnail.jpeg>
</file>